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presentation was first given at the OHWG/WFPHA meeting hosted by INI/Fiocruz in Brazil. It explains why the course Introduction to Environmental Health and One Health is the pilot of a multilingual One Health MOOC series.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Can human health still be studied in isolation? No. So how do we train One Health professionals everywhere, to the same standard?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One Health is urgent, but it is taught differently in every country. Students need one shared core of competencies.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We built mooc.inteligisum6ss.com, an Open edX platform, and first created a rigorous standard in French.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Our pilot: Introduction to Environmental Health and One Health. Five chapters, 65 units, 40 questions, a certificate at 80%. Its common case study, Wadi Nour, works in any language.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Translating a full course used to take months per language. With generative AI, it takes hours.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Today the same course is online in French, English, Brazilian Portuguese, Spanish and Arabic. The four new versions were produced, checked and published in a single day.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science does not change: automated checks confirm the same structure, the same answers and the same grading in every language, and experts review the result.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Five languages are online today; Chinese is next. The same pipeline then applies to every new course of the series.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Students in Casablanca, Rio or Beijing get the same certification: a common scientific language for future collaboration.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Choose your language on the Hub website, open the same unit in two languages, try the dose–response simulator and compare the quizzes: questions and answer keys are identical.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Everything starts on onehealthafrique.com/mooc: the course is presented in the visitor’s language, and one click opens any of the five versions.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Here is the Arabic version: translated title, text and course image, right-to-left layout, and the same structure and certification rules as the original.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One Health education no longer has language borders. Try the pilot and join us as partners and reviewers. Thank you — obrigado.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685800"/>
            <a:ext cx="1088136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1F6F5C"/>
                </a:solidFill>
                <a:latin typeface="Calibri"/>
              </a:rPr>
              <a:t>IV ONE HEALTH IN A GLOBAL PERSPECTIVE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051560"/>
            <a:ext cx="5852160" cy="1463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200" b="1" i="0">
                <a:solidFill>
                  <a:srgbClr val="0B1F3A"/>
                </a:solidFill>
                <a:latin typeface="Cambria"/>
              </a:rPr>
              <a:t>First presented at the OHWG/WFPHA Meeting, INI/Fiocruz, Brazil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2606040"/>
            <a:ext cx="58521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0">
                <a:solidFill>
                  <a:srgbClr val="3D4A5C"/>
                </a:solidFill>
                <a:latin typeface="Calibri"/>
              </a:rPr>
              <a:t>Friday 16 October 2026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3154680"/>
            <a:ext cx="5852160" cy="2194560"/>
          </a:xfrm>
          <a:prstGeom prst="roundRect">
            <a:avLst>
              <a:gd name="adj" fmla="val 8000"/>
            </a:avLst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3383280"/>
            <a:ext cx="5303520" cy="2103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600" b="1" i="0">
                <a:solidFill>
                  <a:srgbClr val="C9A24B"/>
                </a:solidFill>
                <a:latin typeface="Calibri"/>
              </a:rPr>
              <a:t>12:30–12:50 BRT</a:t>
            </a:r>
          </a:p>
          <a:p>
            <a:pPr algn="l">
              <a:spcAft>
                <a:spcPts val="800"/>
              </a:spcAft>
            </a:pPr>
            <a:r>
              <a:rPr sz="1700" b="0" i="0">
                <a:solidFill>
                  <a:srgbClr val="F7F5EF"/>
                </a:solidFill>
                <a:latin typeface="Calibri"/>
              </a:rPr>
              <a:t>A standardized MOOC series on the One Health approach for master’s and undergraduate students: a multilingual platform</a:t>
            </a:r>
          </a:p>
          <a:p>
            <a:pPr algn="l">
              <a:spcAft>
                <a:spcPts val="800"/>
              </a:spcAft>
            </a:pPr>
            <a:r>
              <a:rPr sz="1300" b="0" i="0">
                <a:solidFill>
                  <a:srgbClr val="D5DEE8"/>
                </a:solidFill>
                <a:latin typeface="Calibri"/>
              </a:rPr>
              <a:t>Dr Issam Bennis, Co-Chair, OHWG/WFPHA · UM6SS, Casablanca</a:t>
            </a:r>
          </a:p>
        </p:txBody>
      </p:sp>
      <p:pic>
        <p:nvPicPr>
          <p:cNvPr id="7" name="Picture 6" descr="progr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3720" y="731519"/>
            <a:ext cx="4663440" cy="5394960"/>
          </a:xfrm>
          <a:prstGeom prst="rect">
            <a:avLst/>
          </a:prstGeom>
          <a:ln w="12700">
            <a:solidFill>
              <a:srgbClr val="E2D6B8"/>
            </a:solidFill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F3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822960"/>
            <a:ext cx="10515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C9A24B"/>
                </a:solidFill>
                <a:latin typeface="Calibri"/>
              </a:rPr>
              <a:t>HUB ONE HEALTH AFRIQUE  ·  INTELIGIS – UM6SS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371600"/>
            <a:ext cx="10515600" cy="2377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800" b="1" i="0">
                <a:solidFill>
                  <a:srgbClr val="F7F5EF"/>
                </a:solidFill>
                <a:latin typeface="Cambria"/>
              </a:rPr>
              <a:t>A standardized MOOC series on the One Health approach for master’s and undergraduate students: a multilingual platform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886200"/>
            <a:ext cx="105156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200" b="0" i="0">
                <a:solidFill>
                  <a:srgbClr val="D5DEE8"/>
                </a:solidFill>
                <a:latin typeface="Calibri"/>
              </a:rPr>
              <a:t>AI in the service of global One Health education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09160"/>
            <a:ext cx="1051560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800" b="1" i="0">
                <a:solidFill>
                  <a:srgbClr val="F7F5EF"/>
                </a:solidFill>
                <a:latin typeface="Calibri"/>
              </a:rPr>
              <a:t>Dr Issam Bennis</a:t>
            </a:r>
          </a:p>
          <a:p>
            <a:pPr algn="l">
              <a:spcAft>
                <a:spcPts val="400"/>
              </a:spcAft>
            </a:pPr>
            <a:r>
              <a:rPr sz="1400" b="0" i="0">
                <a:solidFill>
                  <a:srgbClr val="D5DEE8"/>
                </a:solidFill>
                <a:latin typeface="Calibri"/>
              </a:rPr>
              <a:t>Co-Chair, OHWG/WFPHA · Associate Professor, Mohammed VI University of Health Sciences (UM6SS), Casablanca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989320"/>
            <a:ext cx="10515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C9A24B"/>
                </a:solidFill>
                <a:latin typeface="Calibri"/>
              </a:rPr>
              <a:t>mooc.inteligisum6ss.com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1088136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1F6F5C"/>
                </a:solidFill>
                <a:latin typeface="Calibri"/>
              </a:rPr>
              <a:t>THE CHALLENGE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68680"/>
            <a:ext cx="1088136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400" b="1" i="0">
                <a:solidFill>
                  <a:srgbClr val="0B1F3A"/>
                </a:solidFill>
                <a:latin typeface="Cambria"/>
              </a:rPr>
              <a:t>One Health is a global emergency — yet it is taught differently everywhere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2377440"/>
            <a:ext cx="3429000" cy="2651760"/>
          </a:xfrm>
          <a:prstGeom prst="roundRect">
            <a:avLst>
              <a:gd name="adj" fmla="val 8000"/>
            </a:avLst>
          </a:prstGeom>
          <a:solidFill>
            <a:srgbClr val="FFFDF8"/>
          </a:solidFill>
          <a:ln w="12700">
            <a:solidFill>
              <a:srgbClr val="E2D6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60119" y="2697480"/>
            <a:ext cx="502920" cy="502920"/>
          </a:xfrm>
          <a:prstGeom prst="ellipse">
            <a:avLst/>
          </a:prstGeom>
          <a:solidFill>
            <a:srgbClr val="B556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60119" y="3429000"/>
            <a:ext cx="28346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200" b="1" i="0">
                <a:solidFill>
                  <a:srgbClr val="0B1F3A"/>
                </a:solidFill>
                <a:latin typeface="Calibri"/>
              </a:rPr>
              <a:t>Urgency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19" y="3977639"/>
            <a:ext cx="2834640" cy="1554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0" i="0">
                <a:solidFill>
                  <a:srgbClr val="3D4A5C"/>
                </a:solidFill>
                <a:latin typeface="Calibri"/>
              </a:rPr>
              <a:t>Pandemics, climate change and antimicrobial resistance cross every border.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43400" y="2377440"/>
            <a:ext cx="3429000" cy="2651760"/>
          </a:xfrm>
          <a:prstGeom prst="roundRect">
            <a:avLst>
              <a:gd name="adj" fmla="val 8000"/>
            </a:avLst>
          </a:prstGeom>
          <a:solidFill>
            <a:srgbClr val="FFFDF8"/>
          </a:solidFill>
          <a:ln w="12700">
            <a:solidFill>
              <a:srgbClr val="E2D6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4663440" y="2697480"/>
            <a:ext cx="502920" cy="502920"/>
          </a:xfrm>
          <a:prstGeom prst="ellipse">
            <a:avLst/>
          </a:prstGeom>
          <a:solidFill>
            <a:srgbClr val="1F6F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63440" y="3429000"/>
            <a:ext cx="28346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200" b="1" i="0">
                <a:solidFill>
                  <a:srgbClr val="0B1F3A"/>
                </a:solidFill>
                <a:latin typeface="Calibri"/>
              </a:rPr>
              <a:t>Divergence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63440" y="3977639"/>
            <a:ext cx="2834640" cy="1554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0" i="0">
                <a:solidFill>
                  <a:srgbClr val="3D4A5C"/>
                </a:solidFill>
                <a:latin typeface="Calibri"/>
              </a:rPr>
              <a:t>The same approach is interpreted and taught differently from one region to another.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46719" y="2377440"/>
            <a:ext cx="3429000" cy="2651760"/>
          </a:xfrm>
          <a:prstGeom prst="roundRect">
            <a:avLst>
              <a:gd name="adj" fmla="val 8000"/>
            </a:avLst>
          </a:prstGeom>
          <a:solidFill>
            <a:srgbClr val="FFFDF8"/>
          </a:solidFill>
          <a:ln w="12700">
            <a:solidFill>
              <a:srgbClr val="E2D6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366759" y="2697480"/>
            <a:ext cx="502920" cy="502920"/>
          </a:xfrm>
          <a:prstGeom prst="ellipse">
            <a:avLst/>
          </a:prstGeom>
          <a:solidFill>
            <a:srgbClr val="0B1F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66759" y="3429000"/>
            <a:ext cx="28346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200" b="1" i="0">
                <a:solidFill>
                  <a:srgbClr val="0B1F3A"/>
                </a:solidFill>
                <a:latin typeface="Calibri"/>
              </a:rPr>
              <a:t>The need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66759" y="3977639"/>
            <a:ext cx="2834640" cy="1554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0" i="0">
                <a:solidFill>
                  <a:srgbClr val="3D4A5C"/>
                </a:solidFill>
                <a:latin typeface="Calibri"/>
              </a:rPr>
              <a:t>One shared core of competencies, identical for every learner, wherever they study.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6355080"/>
            <a:ext cx="108813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5A6575"/>
                </a:solidFill>
                <a:latin typeface="Calibri"/>
              </a:rPr>
              <a:t>Hub One Health Afrique  ·  INTELIGIS – UM6SS  ·  onehealthafrique.com/mooc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1088136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1F6F5C"/>
                </a:solidFill>
                <a:latin typeface="Calibri"/>
              </a:rPr>
              <a:t>THE FOUNDATION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68680"/>
            <a:ext cx="1088136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400" b="1" i="0">
                <a:solidFill>
                  <a:srgbClr val="0B1F3A"/>
                </a:solidFill>
                <a:latin typeface="Cambria"/>
              </a:rPr>
              <a:t>mooc.inteligisum6ss.com: one high-quality standard, built first in French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2240280"/>
            <a:ext cx="5349240" cy="1737360"/>
          </a:xfrm>
          <a:prstGeom prst="roundRect">
            <a:avLst>
              <a:gd name="adj" fmla="val 8000"/>
            </a:avLst>
          </a:prstGeom>
          <a:solidFill>
            <a:srgbClr val="FFFDF8"/>
          </a:solidFill>
          <a:ln w="12700">
            <a:solidFill>
              <a:srgbClr val="E2D6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60119" y="2468880"/>
            <a:ext cx="475488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 i="0">
                <a:solidFill>
                  <a:srgbClr val="0B1F3A"/>
                </a:solidFill>
                <a:latin typeface="Calibri"/>
              </a:rPr>
              <a:t>Open edX platform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0119" y="2971800"/>
            <a:ext cx="475488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0" i="0">
                <a:solidFill>
                  <a:srgbClr val="3D4A5C"/>
                </a:solidFill>
                <a:latin typeface="Calibri"/>
              </a:rPr>
              <a:t>Run by INTELIGIS – UM6SS for the Hub One Health Afrique: self-paced courses, graded quizzes, certificates.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72200" y="2240280"/>
            <a:ext cx="5349240" cy="1737360"/>
          </a:xfrm>
          <a:prstGeom prst="roundRect">
            <a:avLst>
              <a:gd name="adj" fmla="val 8000"/>
            </a:avLst>
          </a:prstGeom>
          <a:solidFill>
            <a:srgbClr val="FFFDF8"/>
          </a:solidFill>
          <a:ln w="12700">
            <a:solidFill>
              <a:srgbClr val="E2D6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2240" y="2468880"/>
            <a:ext cx="475488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 i="0">
                <a:solidFill>
                  <a:srgbClr val="0B1F3A"/>
                </a:solidFill>
                <a:latin typeface="Calibri"/>
              </a:rPr>
              <a:t>Expert-designed content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92240" y="2971800"/>
            <a:ext cx="475488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0" i="0">
                <a:solidFill>
                  <a:srgbClr val="3D4A5C"/>
                </a:solidFill>
                <a:latin typeface="Calibri"/>
              </a:rPr>
              <a:t>Built on WHO and UN references, with a common case study running through the whole course.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206240"/>
            <a:ext cx="5349240" cy="1737360"/>
          </a:xfrm>
          <a:prstGeom prst="roundRect">
            <a:avLst>
              <a:gd name="adj" fmla="val 8000"/>
            </a:avLst>
          </a:prstGeom>
          <a:solidFill>
            <a:srgbClr val="FFFDF8"/>
          </a:solidFill>
          <a:ln w="12700">
            <a:solidFill>
              <a:srgbClr val="E2D6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60119" y="4434840"/>
            <a:ext cx="475488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 i="0">
                <a:solidFill>
                  <a:srgbClr val="0B1F3A"/>
                </a:solidFill>
                <a:latin typeface="Calibri"/>
              </a:rPr>
              <a:t>Competencies, not just content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0119" y="4937759"/>
            <a:ext cx="475488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0" i="0">
                <a:solidFill>
                  <a:srgbClr val="3D4A5C"/>
                </a:solidFill>
                <a:latin typeface="Calibri"/>
              </a:rPr>
              <a:t>Quizzes after each session, a final exam and an expert-graded certification assignment.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72200" y="4206240"/>
            <a:ext cx="5349240" cy="1737360"/>
          </a:xfrm>
          <a:prstGeom prst="roundRect">
            <a:avLst>
              <a:gd name="adj" fmla="val 8000"/>
            </a:avLst>
          </a:prstGeom>
          <a:solidFill>
            <a:srgbClr val="FFFDF8"/>
          </a:solidFill>
          <a:ln w="12700">
            <a:solidFill>
              <a:srgbClr val="E2D6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92240" y="4434840"/>
            <a:ext cx="475488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 i="0">
                <a:solidFill>
                  <a:srgbClr val="0B1F3A"/>
                </a:solidFill>
                <a:latin typeface="Calibri"/>
              </a:rPr>
              <a:t>Designed to travel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92240" y="4937759"/>
            <a:ext cx="475488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0" i="0">
                <a:solidFill>
                  <a:srgbClr val="3D4A5C"/>
                </a:solidFill>
                <a:latin typeface="Calibri"/>
              </a:rPr>
              <a:t>A standard is only global if every learner can read it — in their own language.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6355080"/>
            <a:ext cx="108813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5A6575"/>
                </a:solidFill>
                <a:latin typeface="Calibri"/>
              </a:rPr>
              <a:t>Hub One Health Afrique  ·  INTELIGIS – UM6SS  ·  onehealthafrique.com/mooc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1088136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1F6F5C"/>
                </a:solidFill>
                <a:latin typeface="Calibri"/>
              </a:rPr>
              <a:t>WHY THIS COURSE IS OUR EXAMPLE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68680"/>
            <a:ext cx="1088136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400" b="1" i="0">
                <a:solidFill>
                  <a:srgbClr val="0B1F3A"/>
                </a:solidFill>
                <a:latin typeface="Cambria"/>
              </a:rPr>
              <a:t>Introduction to Environmental Health and One Health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2103120"/>
            <a:ext cx="5394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0B1F3A"/>
                </a:solidFill>
                <a:latin typeface="Calibri"/>
              </a:rPr>
              <a:t>Non-negotiable content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560320"/>
            <a:ext cx="5394960" cy="2194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0" i="0">
                <a:solidFill>
                  <a:srgbClr val="3D4A5C"/>
                </a:solidFill>
                <a:latin typeface="Calibri"/>
              </a:rPr>
              <a:t>1. Foundations of environmental health</a:t>
            </a:r>
          </a:p>
          <a:p>
            <a:pPr algn="l">
              <a:spcAft>
                <a:spcPts val="400"/>
              </a:spcAft>
            </a:pPr>
            <a:r>
              <a:rPr sz="1600" b="0" i="0">
                <a:solidFill>
                  <a:srgbClr val="3D4A5C"/>
                </a:solidFill>
                <a:latin typeface="Calibri"/>
              </a:rPr>
              <a:t>2. Toxicology and risk assessment</a:t>
            </a:r>
          </a:p>
          <a:p>
            <a:pPr algn="l">
              <a:spcAft>
                <a:spcPts val="400"/>
              </a:spcAft>
            </a:pPr>
            <a:r>
              <a:rPr sz="1600" b="0" i="0">
                <a:solidFill>
                  <a:srgbClr val="3D4A5C"/>
                </a:solidFill>
                <a:latin typeface="Calibri"/>
              </a:rPr>
              <a:t>3. Water, air and food</a:t>
            </a:r>
          </a:p>
          <a:p>
            <a:pPr algn="l">
              <a:spcAft>
                <a:spcPts val="400"/>
              </a:spcAft>
            </a:pPr>
            <a:r>
              <a:rPr sz="1600" b="0" i="0">
                <a:solidFill>
                  <a:srgbClr val="3D4A5C"/>
                </a:solidFill>
                <a:latin typeface="Calibri"/>
              </a:rPr>
              <a:t>4. Environment, climate, law and justice</a:t>
            </a:r>
          </a:p>
          <a:p>
            <a:pPr algn="l">
              <a:spcAft>
                <a:spcPts val="400"/>
              </a:spcAft>
            </a:pPr>
            <a:r>
              <a:rPr sz="1600" b="0" i="0">
                <a:solidFill>
                  <a:srgbClr val="3D4A5C"/>
                </a:solidFill>
                <a:latin typeface="Calibri"/>
              </a:rPr>
              <a:t>5. The One Health approach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4709160"/>
            <a:ext cx="539496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0" i="0">
                <a:solidFill>
                  <a:srgbClr val="3D4A5C"/>
                </a:solidFill>
                <a:latin typeface="Calibri"/>
              </a:rPr>
              <a:t>One fictional territory, </a:t>
            </a:r>
            <a:r>
              <a:rPr sz="1600" b="1" i="0">
                <a:solidFill>
                  <a:srgbClr val="3D4A5C"/>
                </a:solidFill>
                <a:latin typeface="Calibri"/>
              </a:rPr>
              <a:t>Wadi Nour</a:t>
            </a:r>
            <a:r>
              <a:rPr sz="1600" b="0" i="0">
                <a:solidFill>
                  <a:srgbClr val="3D4A5C"/>
                </a:solidFill>
                <a:latin typeface="Calibri"/>
              </a:rPr>
              <a:t>, links every concept to real exposures — a case that works in any country and any language.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0" y="2103120"/>
            <a:ext cx="2468880" cy="1691640"/>
          </a:xfrm>
          <a:prstGeom prst="roundRect">
            <a:avLst>
              <a:gd name="adj" fmla="val 8000"/>
            </a:avLst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675120" y="2286000"/>
            <a:ext cx="20116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 i="0">
                <a:solidFill>
                  <a:srgbClr val="C9A24B"/>
                </a:solidFill>
                <a:latin typeface="Cambria"/>
              </a:rPr>
              <a:t>65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75120" y="3154679"/>
            <a:ext cx="201168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F7F5EF"/>
                </a:solidFill>
                <a:latin typeface="Calibri"/>
              </a:rPr>
              <a:t>learning units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052560" y="2103120"/>
            <a:ext cx="2468880" cy="1691640"/>
          </a:xfrm>
          <a:prstGeom prst="roundRect">
            <a:avLst>
              <a:gd name="adj" fmla="val 8000"/>
            </a:avLst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326880" y="2286000"/>
            <a:ext cx="20116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 i="0">
                <a:solidFill>
                  <a:srgbClr val="C9A24B"/>
                </a:solidFill>
                <a:latin typeface="Cambria"/>
              </a:rPr>
              <a:t>68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26880" y="3154679"/>
            <a:ext cx="201168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F7F5EF"/>
                </a:solidFill>
                <a:latin typeface="Calibri"/>
              </a:rPr>
              <a:t>content pages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0" y="3977639"/>
            <a:ext cx="2468880" cy="1691640"/>
          </a:xfrm>
          <a:prstGeom prst="roundRect">
            <a:avLst>
              <a:gd name="adj" fmla="val 8000"/>
            </a:avLst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675120" y="4160520"/>
            <a:ext cx="20116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 i="0">
                <a:solidFill>
                  <a:srgbClr val="C9A24B"/>
                </a:solidFill>
                <a:latin typeface="Cambria"/>
              </a:rPr>
              <a:t>40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75120" y="5029200"/>
            <a:ext cx="201168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F7F5EF"/>
                </a:solidFill>
                <a:latin typeface="Calibri"/>
              </a:rPr>
              <a:t>quiz and exam questions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052560" y="3977639"/>
            <a:ext cx="2468880" cy="1691640"/>
          </a:xfrm>
          <a:prstGeom prst="roundRect">
            <a:avLst>
              <a:gd name="adj" fmla="val 8000"/>
            </a:avLst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326880" y="4160520"/>
            <a:ext cx="20116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 i="0">
                <a:solidFill>
                  <a:srgbClr val="C9A24B"/>
                </a:solidFill>
                <a:latin typeface="Cambria"/>
              </a:rPr>
              <a:t>80%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326880" y="5029200"/>
            <a:ext cx="201168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F7F5EF"/>
                </a:solidFill>
                <a:latin typeface="Calibri"/>
              </a:rPr>
              <a:t>score for the certificate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6355080"/>
            <a:ext cx="108813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5A6575"/>
                </a:solidFill>
                <a:latin typeface="Calibri"/>
              </a:rPr>
              <a:t>Hub One Health Afrique  ·  INTELIGIS – UM6SS  ·  onehealthafrique.com/mooc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1088136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1F6F5C"/>
                </a:solidFill>
                <a:latin typeface="Calibri"/>
              </a:rPr>
              <a:t>THE LANGUAGE WALL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68680"/>
            <a:ext cx="1088136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400" b="1" i="0">
                <a:solidFill>
                  <a:srgbClr val="0B1F3A"/>
                </a:solidFill>
                <a:latin typeface="Cambria"/>
              </a:rPr>
              <a:t>Recreating a course in another language used to take months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2331720"/>
            <a:ext cx="4937760" cy="2468880"/>
          </a:xfrm>
          <a:prstGeom prst="roundRect">
            <a:avLst>
              <a:gd name="adj" fmla="val 8000"/>
            </a:avLst>
          </a:prstGeom>
          <a:solidFill>
            <a:srgbClr val="FFFDF8"/>
          </a:solidFill>
          <a:ln w="12700">
            <a:solidFill>
              <a:srgbClr val="E2D6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60120" y="2606040"/>
            <a:ext cx="43891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200" b="1" i="0">
                <a:solidFill>
                  <a:srgbClr val="B5562C"/>
                </a:solidFill>
                <a:latin typeface="Calibri"/>
              </a:rPr>
              <a:t>Classic route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0120" y="3200400"/>
            <a:ext cx="4389120" cy="2377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0" i="0">
                <a:solidFill>
                  <a:srgbClr val="3D4A5C"/>
                </a:solidFill>
                <a:latin typeface="Calibri"/>
              </a:rPr>
              <a:t>Translate every page, redraw every diagram, rebuild every quiz, re-test the whole course: months per language, with drift from the original.</a:t>
            </a:r>
          </a:p>
        </p:txBody>
      </p:sp>
      <p:sp>
        <p:nvSpPr>
          <p:cNvPr id="7" name="Right Arrow 6"/>
          <p:cNvSpPr/>
          <p:nvPr/>
        </p:nvSpPr>
        <p:spPr>
          <a:xfrm>
            <a:off x="5760720" y="3291840"/>
            <a:ext cx="685800" cy="548640"/>
          </a:xfrm>
          <a:prstGeom prst="rightArrow">
            <a:avLst/>
          </a:prstGeom>
          <a:solidFill>
            <a:srgbClr val="C9A2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629400" y="2331720"/>
            <a:ext cx="4937760" cy="2468880"/>
          </a:xfrm>
          <a:prstGeom prst="roundRect">
            <a:avLst>
              <a:gd name="adj" fmla="val 8000"/>
            </a:avLst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949440" y="2606040"/>
            <a:ext cx="43891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200" b="1" i="0">
                <a:solidFill>
                  <a:srgbClr val="C9A24B"/>
                </a:solidFill>
                <a:latin typeface="Calibri"/>
              </a:rPr>
              <a:t>AI-assisted route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949440" y="3200400"/>
            <a:ext cx="4389120" cy="2377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0" i="0">
                <a:solidFill>
                  <a:srgbClr val="D5DEE8"/>
                </a:solidFill>
                <a:latin typeface="Calibri"/>
              </a:rPr>
              <a:t>Generative AI translates with a domain glossary, redraws diagrams and rebuilds the course; automated checks prove it is the same course. Hours, not months.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6355080"/>
            <a:ext cx="108813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5A6575"/>
                </a:solidFill>
                <a:latin typeface="Calibri"/>
              </a:rPr>
              <a:t>Hub One Health Afrique  ·  INTELIGIS – UM6SS  ·  onehealthafrique.com/mooc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F3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48640"/>
            <a:ext cx="108813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C9A24B"/>
                </a:solidFill>
                <a:latin typeface="Calibri"/>
              </a:rPr>
              <a:t>ONLINE NOW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60120"/>
            <a:ext cx="1088136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 i="0">
                <a:solidFill>
                  <a:srgbClr val="F7F5EF"/>
                </a:solidFill>
                <a:latin typeface="Cambria"/>
              </a:rPr>
              <a:t>One standard. Five languages.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2331720"/>
            <a:ext cx="2057400" cy="2514600"/>
          </a:xfrm>
          <a:prstGeom prst="roundRect">
            <a:avLst>
              <a:gd name="adj" fmla="val 8000"/>
            </a:avLst>
          </a:prstGeom>
          <a:solidFill>
            <a:srgbClr val="0B1F3A"/>
          </a:solidFill>
          <a:ln w="12700">
            <a:solidFill>
              <a:srgbClr val="C9A24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59" y="2514600"/>
            <a:ext cx="173736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 i="0">
                <a:solidFill>
                  <a:srgbClr val="C9A24B"/>
                </a:solidFill>
                <a:latin typeface="Calibri"/>
              </a:rPr>
              <a:t>FR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59" y="3017520"/>
            <a:ext cx="173736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F7F5EF"/>
                </a:solidFill>
                <a:latin typeface="Calibri"/>
              </a:rPr>
              <a:t>Introduction à la santé environnementale et One Health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862072" y="2331720"/>
            <a:ext cx="2057400" cy="2514600"/>
          </a:xfrm>
          <a:prstGeom prst="roundRect">
            <a:avLst>
              <a:gd name="adj" fmla="val 8000"/>
            </a:avLst>
          </a:prstGeom>
          <a:solidFill>
            <a:srgbClr val="0B1F3A"/>
          </a:solidFill>
          <a:ln w="12700">
            <a:solidFill>
              <a:srgbClr val="C9A24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044952" y="2514600"/>
            <a:ext cx="173736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 i="0">
                <a:solidFill>
                  <a:srgbClr val="C9A24B"/>
                </a:solidFill>
                <a:latin typeface="Calibri"/>
              </a:rPr>
              <a:t>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44952" y="3017520"/>
            <a:ext cx="173736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F7F5EF"/>
                </a:solidFill>
                <a:latin typeface="Calibri"/>
              </a:rPr>
              <a:t>Introduction to Environmental Health and One Health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84064" y="2331720"/>
            <a:ext cx="2057400" cy="2514600"/>
          </a:xfrm>
          <a:prstGeom prst="roundRect">
            <a:avLst>
              <a:gd name="adj" fmla="val 8000"/>
            </a:avLst>
          </a:prstGeom>
          <a:solidFill>
            <a:srgbClr val="0B1F3A"/>
          </a:solidFill>
          <a:ln w="12700">
            <a:solidFill>
              <a:srgbClr val="C9A24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266944" y="2514600"/>
            <a:ext cx="173736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 i="0">
                <a:solidFill>
                  <a:srgbClr val="C9A24B"/>
                </a:solidFill>
                <a:latin typeface="Calibri"/>
              </a:rPr>
              <a:t>PT-BR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66944" y="3017520"/>
            <a:ext cx="173736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F7F5EF"/>
                </a:solidFill>
                <a:latin typeface="Calibri"/>
              </a:rPr>
              <a:t>Introdução à Saúde Ambiental e One Health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306056" y="2331720"/>
            <a:ext cx="2057400" cy="2514600"/>
          </a:xfrm>
          <a:prstGeom prst="roundRect">
            <a:avLst>
              <a:gd name="adj" fmla="val 8000"/>
            </a:avLst>
          </a:prstGeom>
          <a:solidFill>
            <a:srgbClr val="0B1F3A"/>
          </a:solidFill>
          <a:ln w="12700">
            <a:solidFill>
              <a:srgbClr val="C9A24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488936" y="2514600"/>
            <a:ext cx="173736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 i="0">
                <a:solidFill>
                  <a:srgbClr val="C9A24B"/>
                </a:solidFill>
                <a:latin typeface="Calibri"/>
              </a:rPr>
              <a:t>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88936" y="3017520"/>
            <a:ext cx="173736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F7F5EF"/>
                </a:solidFill>
                <a:latin typeface="Calibri"/>
              </a:rPr>
              <a:t>Introducción a la Salud Ambiental y One Health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528048" y="2331720"/>
            <a:ext cx="2057400" cy="2514600"/>
          </a:xfrm>
          <a:prstGeom prst="roundRect">
            <a:avLst>
              <a:gd name="adj" fmla="val 8000"/>
            </a:avLst>
          </a:prstGeom>
          <a:solidFill>
            <a:srgbClr val="0B1F3A"/>
          </a:solidFill>
          <a:ln w="12700">
            <a:solidFill>
              <a:srgbClr val="C9A24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710928" y="2514600"/>
            <a:ext cx="173736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 i="0">
                <a:solidFill>
                  <a:srgbClr val="C9A24B"/>
                </a:solidFill>
                <a:latin typeface="Calibri"/>
              </a:rPr>
              <a:t>AR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710928" y="3017520"/>
            <a:ext cx="173736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/>
            <a:r>
              <a:rPr sz="1400" b="0" i="0">
                <a:solidFill>
                  <a:srgbClr val="F7F5EF"/>
                </a:solidFill>
                <a:latin typeface="Calibri"/>
                <a:cs typeface="Arial"/>
              </a:rPr>
              <a:t>مدخل إلى الصحة البيئية والصحة الواحدة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5166360"/>
            <a:ext cx="1088136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0">
                <a:solidFill>
                  <a:srgbClr val="D5DEE8"/>
                </a:solidFill>
                <a:latin typeface="Calibri"/>
              </a:rPr>
              <a:t>English, Brazilian Portuguese, Spanish and Arabic were produced, checked and published within a single day (16 October 2026).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6355080"/>
            <a:ext cx="108813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 i="0">
                <a:solidFill>
                  <a:srgbClr val="D5DEE8"/>
                </a:solidFill>
                <a:latin typeface="Calibri"/>
              </a:rPr>
              <a:t>onehealthafrique.com/mooc  ·  mooc.inteligisum6ss.com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1088136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1F6F5C"/>
                </a:solidFill>
                <a:latin typeface="Calibri"/>
              </a:rPr>
              <a:t>HOW WE KEEP THE SCIENCE IDENTICAL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68680"/>
            <a:ext cx="1088136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400" b="1" i="0">
                <a:solidFill>
                  <a:srgbClr val="0B1F3A"/>
                </a:solidFill>
                <a:latin typeface="Cambria"/>
              </a:rPr>
              <a:t>Cloning the learning experience, with built-in checks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2331720"/>
            <a:ext cx="2057400" cy="2743200"/>
          </a:xfrm>
          <a:prstGeom prst="roundRect">
            <a:avLst>
              <a:gd name="adj" fmla="val 8000"/>
            </a:avLst>
          </a:prstGeom>
          <a:solidFill>
            <a:srgbClr val="FFFDF8"/>
          </a:solidFill>
          <a:ln w="12700">
            <a:solidFill>
              <a:srgbClr val="E2D6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2560320"/>
            <a:ext cx="164592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000" b="1" i="0">
                <a:solidFill>
                  <a:srgbClr val="1F6F5C"/>
                </a:solidFill>
                <a:latin typeface="Cambria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3246120"/>
            <a:ext cx="16459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0B1F3A"/>
                </a:solidFill>
                <a:latin typeface="Calibri"/>
              </a:rPr>
              <a:t>Export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3749039"/>
            <a:ext cx="1645920" cy="1828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3D4A5C"/>
                </a:solidFill>
                <a:latin typeface="Calibri"/>
              </a:rPr>
              <a:t>The validated French course is the single source.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62072" y="2331720"/>
            <a:ext cx="2057400" cy="2743200"/>
          </a:xfrm>
          <a:prstGeom prst="roundRect">
            <a:avLst>
              <a:gd name="adj" fmla="val 8000"/>
            </a:avLst>
          </a:prstGeom>
          <a:solidFill>
            <a:srgbClr val="FFFDF8"/>
          </a:solidFill>
          <a:ln w="12700">
            <a:solidFill>
              <a:srgbClr val="E2D6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090672" y="2560320"/>
            <a:ext cx="164592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000" b="1" i="0">
                <a:solidFill>
                  <a:srgbClr val="1F6F5C"/>
                </a:solidFill>
                <a:latin typeface="Cambria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90672" y="3246120"/>
            <a:ext cx="16459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0B1F3A"/>
                </a:solidFill>
                <a:latin typeface="Calibri"/>
              </a:rPr>
              <a:t>Translate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90672" y="3749039"/>
            <a:ext cx="1645920" cy="1828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3D4A5C"/>
                </a:solidFill>
                <a:latin typeface="Calibri"/>
              </a:rPr>
              <a:t>AI with a WHO-aligned glossary for each language.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84064" y="2331720"/>
            <a:ext cx="2057400" cy="2743200"/>
          </a:xfrm>
          <a:prstGeom prst="roundRect">
            <a:avLst>
              <a:gd name="adj" fmla="val 8000"/>
            </a:avLst>
          </a:prstGeom>
          <a:solidFill>
            <a:srgbClr val="FFFDF8"/>
          </a:solidFill>
          <a:ln w="12700">
            <a:solidFill>
              <a:srgbClr val="E2D6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312664" y="2560320"/>
            <a:ext cx="164592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000" b="1" i="0">
                <a:solidFill>
                  <a:srgbClr val="1F6F5C"/>
                </a:solidFill>
                <a:latin typeface="Cambria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12664" y="3246120"/>
            <a:ext cx="16459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0B1F3A"/>
                </a:solidFill>
                <a:latin typeface="Calibri"/>
              </a:rPr>
              <a:t>Verify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12664" y="3749039"/>
            <a:ext cx="1645920" cy="1828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3D4A5C"/>
                </a:solidFill>
                <a:latin typeface="Calibri"/>
              </a:rPr>
              <a:t>Same structure, same answer keys and grading, no text left untranslated.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306056" y="2331720"/>
            <a:ext cx="2057400" cy="2743200"/>
          </a:xfrm>
          <a:prstGeom prst="roundRect">
            <a:avLst>
              <a:gd name="adj" fmla="val 8000"/>
            </a:avLst>
          </a:prstGeom>
          <a:solidFill>
            <a:srgbClr val="FFFDF8"/>
          </a:solidFill>
          <a:ln w="12700">
            <a:solidFill>
              <a:srgbClr val="E2D6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534656" y="2560320"/>
            <a:ext cx="164592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000" b="1" i="0">
                <a:solidFill>
                  <a:srgbClr val="1F6F5C"/>
                </a:solidFill>
                <a:latin typeface="Cambria"/>
              </a:rP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534656" y="3246120"/>
            <a:ext cx="16459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0B1F3A"/>
                </a:solidFill>
                <a:latin typeface="Calibri"/>
              </a:rPr>
              <a:t>Review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534656" y="3749039"/>
            <a:ext cx="1645920" cy="1828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3D4A5C"/>
                </a:solidFill>
                <a:latin typeface="Calibri"/>
              </a:rPr>
              <a:t>Subject-matter experts review before opening.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528048" y="2331720"/>
            <a:ext cx="2057400" cy="2743200"/>
          </a:xfrm>
          <a:prstGeom prst="roundRect">
            <a:avLst>
              <a:gd name="adj" fmla="val 8000"/>
            </a:avLst>
          </a:prstGeom>
          <a:solidFill>
            <a:srgbClr val="FFFDF8"/>
          </a:solidFill>
          <a:ln w="12700">
            <a:solidFill>
              <a:srgbClr val="E2D6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756648" y="2560320"/>
            <a:ext cx="164592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000" b="1" i="0">
                <a:solidFill>
                  <a:srgbClr val="1F6F5C"/>
                </a:solidFill>
                <a:latin typeface="Cambria"/>
              </a:rPr>
              <a:t>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756648" y="3246120"/>
            <a:ext cx="16459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0B1F3A"/>
                </a:solidFill>
                <a:latin typeface="Calibri"/>
              </a:rPr>
              <a:t>Publish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756648" y="3749039"/>
            <a:ext cx="1645920" cy="1828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3D4A5C"/>
                </a:solidFill>
                <a:latin typeface="Calibri"/>
              </a:rPr>
              <a:t>One parallel course per language, same certificate rules.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0080" y="6355080"/>
            <a:ext cx="108813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5A6575"/>
                </a:solidFill>
                <a:latin typeface="Calibri"/>
              </a:rPr>
              <a:t>Hub One Health Afrique  ·  INTELIGIS – UM6SS  ·  onehealthafrique.com/mooc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1088136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1F6F5C"/>
                </a:solidFill>
                <a:latin typeface="Calibri"/>
              </a:rPr>
              <a:t>ROADMAP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68680"/>
            <a:ext cx="1088136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400" b="1" i="0">
                <a:solidFill>
                  <a:srgbClr val="0B1F3A"/>
                </a:solidFill>
                <a:latin typeface="Cambria"/>
              </a:rPr>
              <a:t>One standard, every language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2286000"/>
            <a:ext cx="7406640" cy="2194560"/>
          </a:xfrm>
          <a:prstGeom prst="roundRect">
            <a:avLst>
              <a:gd name="adj" fmla="val 8000"/>
            </a:avLst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60120" y="2514600"/>
            <a:ext cx="67665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C9A24B"/>
                </a:solidFill>
                <a:latin typeface="Calibri"/>
              </a:rPr>
              <a:t>ONLINE TODAY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0120" y="2971800"/>
            <a:ext cx="6766560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 i="0">
                <a:solidFill>
                  <a:srgbClr val="F7F5EF"/>
                </a:solidFill>
                <a:latin typeface="Cambria"/>
              </a:rPr>
              <a:t>French · English · Brazilian Portuguese · Spanish · Arabic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75320" y="2286000"/>
            <a:ext cx="3291840" cy="2194560"/>
          </a:xfrm>
          <a:prstGeom prst="roundRect">
            <a:avLst>
              <a:gd name="adj" fmla="val 8000"/>
            </a:avLst>
          </a:prstGeom>
          <a:solidFill>
            <a:srgbClr val="FFFDF8"/>
          </a:solidFill>
          <a:ln w="12700">
            <a:solidFill>
              <a:srgbClr val="E2D6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595360" y="2514600"/>
            <a:ext cx="2743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1F6F5C"/>
                </a:solidFill>
                <a:latin typeface="Calibri"/>
              </a:rPr>
              <a:t>NEXT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95360" y="2971800"/>
            <a:ext cx="2743200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 i="0">
                <a:solidFill>
                  <a:srgbClr val="0B1F3A"/>
                </a:solidFill>
                <a:latin typeface="Cambria"/>
              </a:rPr>
              <a:t>Chinese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4800600"/>
            <a:ext cx="1088136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0">
                <a:solidFill>
                  <a:srgbClr val="3D4A5C"/>
                </a:solidFill>
                <a:latin typeface="Calibri"/>
              </a:rPr>
              <a:t>Then the rest of the series: each new One Health MOOC is built once and released in every language.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6355080"/>
            <a:ext cx="108813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5A6575"/>
                </a:solidFill>
                <a:latin typeface="Calibri"/>
              </a:rPr>
              <a:t>Hub One Health Afrique  ·  INTELIGIS – UM6SS  ·  onehealthafrique.com/mooc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1088136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1F6F5C"/>
                </a:solidFill>
                <a:latin typeface="Calibri"/>
              </a:rPr>
              <a:t>YOUR ADVANTAGE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68680"/>
            <a:ext cx="1088136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400" b="1" i="0">
                <a:solidFill>
                  <a:srgbClr val="0B1F3A"/>
                </a:solidFill>
                <a:latin typeface="Cambria"/>
              </a:rPr>
              <a:t>A common scientific language for your future networks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2377440"/>
            <a:ext cx="3429000" cy="2194560"/>
          </a:xfrm>
          <a:prstGeom prst="roundRect">
            <a:avLst>
              <a:gd name="adj" fmla="val 8000"/>
            </a:avLst>
          </a:prstGeom>
          <a:solidFill>
            <a:srgbClr val="FFFDF8"/>
          </a:solidFill>
          <a:ln w="12700">
            <a:solidFill>
              <a:srgbClr val="E2D6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60119" y="2697480"/>
            <a:ext cx="28346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200" b="1" i="0">
                <a:solidFill>
                  <a:srgbClr val="0B1F3A"/>
                </a:solidFill>
                <a:latin typeface="Calibri"/>
              </a:rPr>
              <a:t>Interoperability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0119" y="3291840"/>
            <a:ext cx="2834640" cy="2011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0" i="0">
                <a:solidFill>
                  <a:srgbClr val="3D4A5C"/>
                </a:solidFill>
                <a:latin typeface="Calibri"/>
              </a:rPr>
              <a:t>Learners certified on the same bases in Casablanca, Rio or Beijing.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3400" y="2377440"/>
            <a:ext cx="3429000" cy="2194560"/>
          </a:xfrm>
          <a:prstGeom prst="roundRect">
            <a:avLst>
              <a:gd name="adj" fmla="val 8000"/>
            </a:avLst>
          </a:prstGeom>
          <a:solidFill>
            <a:srgbClr val="FFFDF8"/>
          </a:solidFill>
          <a:ln w="12700">
            <a:solidFill>
              <a:srgbClr val="E2D6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63440" y="2697480"/>
            <a:ext cx="28346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200" b="1" i="0">
                <a:solidFill>
                  <a:srgbClr val="0B1F3A"/>
                </a:solidFill>
                <a:latin typeface="Calibri"/>
              </a:rPr>
              <a:t>Shared vocabulary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63440" y="3291840"/>
            <a:ext cx="2834640" cy="2011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0" i="0">
                <a:solidFill>
                  <a:srgbClr val="3D4A5C"/>
                </a:solidFill>
                <a:latin typeface="Calibri"/>
              </a:rPr>
              <a:t>The same concepts, methods and case study, in your own language.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46719" y="2377440"/>
            <a:ext cx="3429000" cy="2194560"/>
          </a:xfrm>
          <a:prstGeom prst="roundRect">
            <a:avLst>
              <a:gd name="adj" fmla="val 8000"/>
            </a:avLst>
          </a:prstGeom>
          <a:solidFill>
            <a:srgbClr val="FFFDF8"/>
          </a:solidFill>
          <a:ln w="12700">
            <a:solidFill>
              <a:srgbClr val="E2D6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66759" y="2697480"/>
            <a:ext cx="28346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200" b="1" i="0">
                <a:solidFill>
                  <a:srgbClr val="0B1F3A"/>
                </a:solidFill>
                <a:latin typeface="Calibri"/>
              </a:rPr>
              <a:t>Collaboration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66759" y="3291840"/>
            <a:ext cx="2834640" cy="2011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0" i="0">
                <a:solidFill>
                  <a:srgbClr val="3D4A5C"/>
                </a:solidFill>
                <a:latin typeface="Calibri"/>
              </a:rPr>
              <a:t>A foundation for international research teams and joint training.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6355080"/>
            <a:ext cx="108813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5A6575"/>
                </a:solidFill>
                <a:latin typeface="Calibri"/>
              </a:rPr>
              <a:t>Hub One Health Afrique  ·  INTELIGIS – UM6SS  ·  onehealthafrique.com/mooc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F3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48640"/>
            <a:ext cx="108813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C9A24B"/>
                </a:solidFill>
                <a:latin typeface="Calibri"/>
              </a:rPr>
              <a:t>EXPLORE THE COURSE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60120"/>
            <a:ext cx="1088136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400" b="1" i="0">
                <a:solidFill>
                  <a:srgbClr val="F7F5EF"/>
                </a:solidFill>
                <a:latin typeface="Cambria"/>
              </a:rPr>
              <a:t>The same course in every language, in four steps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2240280"/>
            <a:ext cx="5349240" cy="1691640"/>
          </a:xfrm>
          <a:prstGeom prst="roundRect">
            <a:avLst>
              <a:gd name="adj" fmla="val 8000"/>
            </a:avLst>
          </a:prstGeom>
          <a:solidFill>
            <a:srgbClr val="0B1F3A"/>
          </a:solidFill>
          <a:ln w="12700">
            <a:solidFill>
              <a:srgbClr val="3B507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60119" y="2514600"/>
            <a:ext cx="47548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 i="0">
                <a:solidFill>
                  <a:srgbClr val="C9A24B"/>
                </a:solidFill>
                <a:latin typeface="Calibri"/>
              </a:rPr>
              <a:t>1 · Choose a language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0119" y="3063240"/>
            <a:ext cx="475488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0" i="0">
                <a:solidFill>
                  <a:srgbClr val="D5DEE8"/>
                </a:solidFill>
                <a:latin typeface="Calibri"/>
              </a:rPr>
              <a:t>onehealthafrique.com/mooc → FR, EN, PT, ES or AR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72200" y="2240280"/>
            <a:ext cx="5349240" cy="1691640"/>
          </a:xfrm>
          <a:prstGeom prst="roundRect">
            <a:avLst>
              <a:gd name="adj" fmla="val 8000"/>
            </a:avLst>
          </a:prstGeom>
          <a:solidFill>
            <a:srgbClr val="0B1F3A"/>
          </a:solidFill>
          <a:ln w="12700">
            <a:solidFill>
              <a:srgbClr val="3B507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2240" y="2514600"/>
            <a:ext cx="47548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 i="0">
                <a:solidFill>
                  <a:srgbClr val="C9A24B"/>
                </a:solidFill>
                <a:latin typeface="Calibri"/>
              </a:rPr>
              <a:t>2 · Same unit, side by side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92240" y="3063240"/>
            <a:ext cx="475488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0" i="0">
                <a:solidFill>
                  <a:srgbClr val="D5DEE8"/>
                </a:solidFill>
                <a:latin typeface="Calibri"/>
              </a:rPr>
              <a:t>Wadi Nour case and illustrated WHO units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160520"/>
            <a:ext cx="5349240" cy="1691640"/>
          </a:xfrm>
          <a:prstGeom prst="roundRect">
            <a:avLst>
              <a:gd name="adj" fmla="val 8000"/>
            </a:avLst>
          </a:prstGeom>
          <a:solidFill>
            <a:srgbClr val="0B1F3A"/>
          </a:solidFill>
          <a:ln w="12700">
            <a:solidFill>
              <a:srgbClr val="3B507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60119" y="4434840"/>
            <a:ext cx="47548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 i="0">
                <a:solidFill>
                  <a:srgbClr val="C9A24B"/>
                </a:solidFill>
                <a:latin typeface="Calibri"/>
              </a:rPr>
              <a:t>3 · Same interactivity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0119" y="4983480"/>
            <a:ext cx="475488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0" i="0">
                <a:solidFill>
                  <a:srgbClr val="D5DEE8"/>
                </a:solidFill>
                <a:latin typeface="Calibri"/>
              </a:rPr>
              <a:t>“The dose makes the poison” simulator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72200" y="4160520"/>
            <a:ext cx="5349240" cy="1691640"/>
          </a:xfrm>
          <a:prstGeom prst="roundRect">
            <a:avLst>
              <a:gd name="adj" fmla="val 8000"/>
            </a:avLst>
          </a:prstGeom>
          <a:solidFill>
            <a:srgbClr val="0B1F3A"/>
          </a:solidFill>
          <a:ln w="12700">
            <a:solidFill>
              <a:srgbClr val="3B507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92240" y="4434840"/>
            <a:ext cx="47548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 i="0">
                <a:solidFill>
                  <a:srgbClr val="C9A24B"/>
                </a:solidFill>
                <a:latin typeface="Calibri"/>
              </a:rPr>
              <a:t>4 · Same assessment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92240" y="4983480"/>
            <a:ext cx="475488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0" i="0">
                <a:solidFill>
                  <a:srgbClr val="D5DEE8"/>
                </a:solidFill>
                <a:latin typeface="Calibri"/>
              </a:rPr>
              <a:t>Same quiz, same answer key, same 80% threshold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1088136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1F6F5C"/>
                </a:solidFill>
                <a:latin typeface="Calibri"/>
              </a:rPr>
              <a:t>STEP 1 · THE HUB WEBSITE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68680"/>
            <a:ext cx="108813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000" b="1" i="0">
                <a:solidFill>
                  <a:srgbClr val="0B1F3A"/>
                </a:solidFill>
                <a:latin typeface="Cambria"/>
              </a:rPr>
              <a:t>One page, five languages</a:t>
            </a:r>
          </a:p>
        </p:txBody>
      </p:sp>
      <p:pic>
        <p:nvPicPr>
          <p:cNvPr id="4" name="Picture 3" descr="site-mooc-5lang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5816" y="1691640"/>
            <a:ext cx="5715086" cy="4434840"/>
          </a:xfrm>
          <a:prstGeom prst="rect">
            <a:avLst/>
          </a:prstGeom>
          <a:ln w="12700">
            <a:solidFill>
              <a:srgbClr val="E2D6B8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7772400" y="2103120"/>
            <a:ext cx="3794760" cy="3474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1200"/>
              </a:spcAft>
            </a:pPr>
            <a:r>
              <a:rPr sz="1800" b="1" i="0">
                <a:solidFill>
                  <a:srgbClr val="0B1F3A"/>
                </a:solidFill>
                <a:latin typeface="Calibri"/>
              </a:rPr>
              <a:t>onehealthafrique.com/mooc</a:t>
            </a:r>
          </a:p>
          <a:p>
            <a:pPr algn="l">
              <a:spcAft>
                <a:spcPts val="1200"/>
              </a:spcAft>
            </a:pPr>
            <a:r>
              <a:rPr sz="1600" b="0" i="0">
                <a:solidFill>
                  <a:srgbClr val="3D4A5C"/>
                </a:solidFill>
                <a:latin typeface="Calibri"/>
              </a:rPr>
              <a:t>The course presented in the visitor’s language</a:t>
            </a:r>
          </a:p>
          <a:p>
            <a:pPr algn="l">
              <a:spcAft>
                <a:spcPts val="1200"/>
              </a:spcAft>
            </a:pPr>
            <a:r>
              <a:rPr sz="1600" b="0" i="0">
                <a:solidFill>
                  <a:srgbClr val="3D4A5C"/>
                </a:solidFill>
                <a:latin typeface="Calibri"/>
              </a:rPr>
              <a:t>One click to the French, English, Portuguese, Spanish or Arabic version</a:t>
            </a:r>
          </a:p>
          <a:p>
            <a:pPr algn="l">
              <a:spcAft>
                <a:spcPts val="1200"/>
              </a:spcAft>
            </a:pPr>
            <a:r>
              <a:rPr sz="1600" b="1" i="0">
                <a:solidFill>
                  <a:srgbClr val="C026D3"/>
                </a:solidFill>
                <a:latin typeface="Calibri"/>
              </a:rPr>
              <a:t>The MOOC badge in the menu leads here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6355080"/>
            <a:ext cx="108813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5A6575"/>
                </a:solidFill>
                <a:latin typeface="Calibri"/>
              </a:rPr>
              <a:t>Hub One Health Afrique  ·  INTELIGIS – UM6SS  ·  onehealthafrique.com/mooc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1088136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1F6F5C"/>
                </a:solidFill>
                <a:latin typeface="Calibri"/>
              </a:rPr>
              <a:t>STEP 2 · THE COURSE IN YOUR LANGUAGE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68680"/>
            <a:ext cx="108813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000" b="1" i="0">
                <a:solidFill>
                  <a:srgbClr val="0B1F3A"/>
                </a:solidFill>
                <a:latin typeface="Cambria"/>
              </a:rPr>
              <a:t>Here in Arabic: translated, right to left, ready to enrol</a:t>
            </a:r>
          </a:p>
        </p:txBody>
      </p:sp>
      <p:pic>
        <p:nvPicPr>
          <p:cNvPr id="4" name="Picture 3" descr="course-a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759" y="1691640"/>
            <a:ext cx="6884081" cy="4434840"/>
          </a:xfrm>
          <a:prstGeom prst="rect">
            <a:avLst/>
          </a:prstGeom>
          <a:ln w="12700">
            <a:solidFill>
              <a:srgbClr val="E2D6B8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7955279" y="2103120"/>
            <a:ext cx="3611880" cy="3474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1200"/>
              </a:spcAft>
            </a:pPr>
            <a:r>
              <a:rPr sz="1800" b="1" i="0">
                <a:solidFill>
                  <a:srgbClr val="0B1F3A"/>
                </a:solidFill>
                <a:latin typeface="Calibri"/>
              </a:rPr>
              <a:t>mooc.inteligisum6ss.com</a:t>
            </a:r>
          </a:p>
          <a:p>
            <a:pPr algn="l">
              <a:spcAft>
                <a:spcPts val="1200"/>
              </a:spcAft>
            </a:pPr>
            <a:r>
              <a:rPr sz="1600" b="0" i="0">
                <a:solidFill>
                  <a:srgbClr val="3D4A5C"/>
                </a:solidFill>
                <a:latin typeface="Calibri"/>
              </a:rPr>
              <a:t>Translated title, text and course image</a:t>
            </a:r>
          </a:p>
          <a:p>
            <a:pPr algn="l">
              <a:spcAft>
                <a:spcPts val="1200"/>
              </a:spcAft>
            </a:pPr>
            <a:r>
              <a:rPr sz="1600" b="0" i="0">
                <a:solidFill>
                  <a:srgbClr val="3D4A5C"/>
                </a:solidFill>
                <a:latin typeface="Calibri"/>
              </a:rPr>
              <a:t>Same structure and certificate rules as the French original</a:t>
            </a:r>
          </a:p>
          <a:p>
            <a:pPr algn="l">
              <a:spcAft>
                <a:spcPts val="1200"/>
              </a:spcAft>
            </a:pPr>
            <a:r>
              <a:rPr sz="1600" b="0" i="0">
                <a:solidFill>
                  <a:srgbClr val="3D4A5C"/>
                </a:solidFill>
                <a:latin typeface="Calibri"/>
              </a:rPr>
              <a:t>Enrolment in one click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6355080"/>
            <a:ext cx="108813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5A6575"/>
                </a:solidFill>
                <a:latin typeface="Calibri"/>
              </a:rPr>
              <a:t>Hub One Health Afrique  ·  INTELIGIS – UM6SS  ·  onehealthafrique.com/mooc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F3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005840"/>
            <a:ext cx="10515600" cy="1463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 i="0">
                <a:solidFill>
                  <a:srgbClr val="F7F5EF"/>
                </a:solidFill>
                <a:latin typeface="Cambria"/>
              </a:rPr>
              <a:t>One Health education no longer has language borders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822960" y="2743200"/>
            <a:ext cx="5074920" cy="2011680"/>
          </a:xfrm>
          <a:prstGeom prst="roundRect">
            <a:avLst>
              <a:gd name="adj" fmla="val 8000"/>
            </a:avLst>
          </a:prstGeom>
          <a:solidFill>
            <a:srgbClr val="0B1F3A"/>
          </a:solidFill>
          <a:ln w="12700">
            <a:solidFill>
              <a:srgbClr val="C9A24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43000" y="2971800"/>
            <a:ext cx="44805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200" b="1" i="0">
                <a:solidFill>
                  <a:srgbClr val="C9A24B"/>
                </a:solidFill>
                <a:latin typeface="Calibri"/>
              </a:rPr>
              <a:t>Try the pilot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3520440"/>
            <a:ext cx="448056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0" i="0">
                <a:solidFill>
                  <a:srgbClr val="F7F5EF"/>
                </a:solidFill>
                <a:latin typeface="Calibri"/>
              </a:rPr>
              <a:t>Introduction to Environmental Health and One Health — in French, English, Portuguese, Spanish or Arabic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72200" y="2743200"/>
            <a:ext cx="5074920" cy="2011680"/>
          </a:xfrm>
          <a:prstGeom prst="roundRect">
            <a:avLst>
              <a:gd name="adj" fmla="val 8000"/>
            </a:avLst>
          </a:prstGeom>
          <a:solidFill>
            <a:srgbClr val="0B1F3A"/>
          </a:solidFill>
          <a:ln w="12700">
            <a:solidFill>
              <a:srgbClr val="C9A24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92240" y="2971800"/>
            <a:ext cx="44805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200" b="1" i="0">
                <a:solidFill>
                  <a:srgbClr val="C9A24B"/>
                </a:solidFill>
                <a:latin typeface="Calibri"/>
              </a:rPr>
              <a:t>Join us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92240" y="3520440"/>
            <a:ext cx="448056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0" i="0">
                <a:solidFill>
                  <a:srgbClr val="F7F5EF"/>
                </a:solidFill>
                <a:latin typeface="Calibri"/>
              </a:rPr>
              <a:t>Partner institutions and expert reviewers for the next languages and courses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5166360"/>
            <a:ext cx="105156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 i="0">
                <a:solidFill>
                  <a:srgbClr val="C9A24B"/>
                </a:solidFill>
                <a:latin typeface="Calibri"/>
              </a:rPr>
              <a:t>onehealthafrique.com/mooc  ·  mooc.inteligisum6ss.com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5989320"/>
            <a:ext cx="10515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D5DEE8"/>
                </a:solidFill>
                <a:latin typeface="Calibri"/>
              </a:rPr>
              <a:t>Dr Issam Bennis · Co-Chair, OHWG/WFPHA · UM6SS, Casablanca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standardized multilingual One Health MOOC series</dc:title>
  <dc:subject/>
  <dc:creator>Hub One Health Afrique · INTELIGIS – UM6SS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